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933" autoAdjust="0"/>
  </p:normalViewPr>
  <p:slideViewPr>
    <p:cSldViewPr snapToGrid="0" showGuides="1">
      <p:cViewPr varScale="1">
        <p:scale>
          <a:sx n="72" d="100"/>
          <a:sy n="72" d="100"/>
        </p:scale>
        <p:origin x="36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33185616"/>
        <c:axId val="333187968"/>
      </c:barChart>
      <c:catAx>
        <c:axId val="33318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333187968"/>
        <c:crosses val="autoZero"/>
        <c:auto val="1"/>
        <c:lblAlgn val="ctr"/>
        <c:lblOffset val="100"/>
        <c:noMultiLvlLbl val="0"/>
      </c:catAx>
      <c:valAx>
        <c:axId val="333187968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3318561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4670192"/>
        <c:axId val="374667448"/>
      </c:barChart>
      <c:catAx>
        <c:axId val="374670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374667448"/>
        <c:crosses val="autoZero"/>
        <c:auto val="1"/>
        <c:lblAlgn val="ctr"/>
        <c:lblOffset val="100"/>
        <c:noMultiLvlLbl val="0"/>
      </c:catAx>
      <c:valAx>
        <c:axId val="374667448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74670192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25533856"/>
        <c:axId val="425541696"/>
      </c:barChart>
      <c:catAx>
        <c:axId val="42553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425541696"/>
        <c:crosses val="autoZero"/>
        <c:auto val="1"/>
        <c:lblAlgn val="ctr"/>
        <c:lblOffset val="100"/>
        <c:noMultiLvlLbl val="0"/>
      </c:catAx>
      <c:valAx>
        <c:axId val="425541696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42553385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4665096"/>
        <c:axId val="374665488"/>
      </c:barChart>
      <c:catAx>
        <c:axId val="374665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374665488"/>
        <c:crosses val="autoZero"/>
        <c:auto val="1"/>
        <c:lblAlgn val="ctr"/>
        <c:lblOffset val="100"/>
        <c:noMultiLvlLbl val="0"/>
      </c:catAx>
      <c:valAx>
        <c:axId val="374665488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746650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86068928"/>
        <c:axId val="386068536"/>
      </c:barChart>
      <c:catAx>
        <c:axId val="386068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386068536"/>
        <c:crosses val="autoZero"/>
        <c:auto val="1"/>
        <c:lblAlgn val="ctr"/>
        <c:lblOffset val="100"/>
        <c:noMultiLvlLbl val="0"/>
      </c:catAx>
      <c:valAx>
        <c:axId val="386068536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8606892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DIAGNÓSTICO</a:t>
            </a:r>
            <a:r>
              <a:rPr lang="en-US" sz="1000" baseline="0"/>
              <a:t> </a:t>
            </a:r>
            <a:r>
              <a:rPr lang="es-CO" sz="1000" baseline="0"/>
              <a:t>EJE TRANSVERSAL: 3.1 INFORMACIÓN Y COMUNICACIÓN INTERNA Y EXTERNA</a:t>
            </a:r>
            <a:endParaRPr lang="en-US" sz="1000"/>
          </a:p>
        </c:rich>
      </c:tx>
      <c:layout>
        <c:manualLayout>
          <c:xMode val="edge"/>
          <c:yMode val="edge"/>
          <c:x val="0.2649846292149261"/>
          <c:y val="7.01754385964912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664274763819654E-2"/>
          <c:y val="0.13095299765160931"/>
          <c:w val="0.90098710138296911"/>
          <c:h val="0.590494165757370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'Dx MECI 2014 EJE 3 Información'!$I$1</c:f>
              <c:strCache>
                <c:ptCount val="1"/>
                <c:pt idx="0">
                  <c:v>% Avance 2014-10-15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'Dx MECI 2014 EJE 3 Información'!$C$2:$C$7</c:f>
              <c:strCache>
                <c:ptCount val="6"/>
                <c:pt idx="0">
                  <c:v>Identificación de las fuentes de información externa.</c:v>
                </c:pt>
                <c:pt idx="1">
                  <c:v>Fuentes internas de información (manuales, informes, actas y actos administrativos) sistematizada y de fácil acceso.</c:v>
                </c:pt>
                <c:pt idx="2">
                  <c:v>Rendición anual de cuentas con la intervención de los distintos grupos de interés, veedurías y  ciudadanía.</c:v>
                </c:pt>
                <c:pt idx="3">
                  <c:v>Tablas de retención documental de acuerdo con lo previsto en la normatividad.</c:v>
                </c:pt>
                <c:pt idx="4">
                  <c:v>Política de Comunicaciones.</c:v>
                </c:pt>
                <c:pt idx="5">
                  <c:v>SUBTOTAL</c:v>
                </c:pt>
              </c:strCache>
            </c:strRef>
          </c:cat>
          <c:val>
            <c:numRef>
              <c:f>'Dx MECI 2014 EJE 3 Información'!$I$2:$I$7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1</c:v>
                </c:pt>
                <c:pt idx="3">
                  <c:v>0.5</c:v>
                </c:pt>
                <c:pt idx="4">
                  <c:v>0.75</c:v>
                </c:pt>
                <c:pt idx="5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93214896"/>
        <c:axId val="293212544"/>
      </c:barChart>
      <c:catAx>
        <c:axId val="293214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s-CO"/>
          </a:p>
        </c:txPr>
        <c:crossAx val="293212544"/>
        <c:crosses val="autoZero"/>
        <c:auto val="1"/>
        <c:lblAlgn val="ctr"/>
        <c:lblOffset val="100"/>
        <c:noMultiLvlLbl val="0"/>
      </c:catAx>
      <c:valAx>
        <c:axId val="293212544"/>
        <c:scaling>
          <c:orientation val="minMax"/>
          <c:max val="1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dash"/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9321489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>
        <c:manualLayout>
          <c:xMode val="edge"/>
          <c:yMode val="edge"/>
          <c:x val="0.73785788244359352"/>
          <c:y val="0.1271859865196675"/>
          <c:w val="0.24191914084133986"/>
          <c:h val="6.9885655597398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250C7-A9BB-48AF-BDE6-F0FD676693D0}" type="datetimeFigureOut">
              <a:rPr lang="es-CO" smtClean="0"/>
              <a:t>15/10/2014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86F3B-3713-4DB5-8300-74EB764318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5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93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dirty="0" smtClean="0"/>
              <a:t>Cumplimiento:</a:t>
            </a:r>
            <a:r>
              <a:rPr lang="es-CO" dirty="0" smtClean="0"/>
              <a:t> verifica la adherencia de la entidad a las normas constitucionales, legales, reglamentarias y de autorregulación que le son aplicables.   </a:t>
            </a:r>
          </a:p>
          <a:p>
            <a:r>
              <a:rPr lang="es-CO" b="1" dirty="0" smtClean="0"/>
              <a:t>Estratégico:</a:t>
            </a:r>
            <a:r>
              <a:rPr lang="es-CO" dirty="0" smtClean="0"/>
              <a:t> hace referencia al proceso mediante el cual se evalúa y monitorea el desempeño de los sistemas gerenciales de la entidad. Evalúa el logro de los objetivos misionales.  </a:t>
            </a:r>
          </a:p>
          <a:p>
            <a:r>
              <a:rPr lang="es-CO" b="1" dirty="0" smtClean="0"/>
              <a:t>Gestión y Resultados: </a:t>
            </a:r>
            <a:r>
              <a:rPr lang="es-CO" dirty="0" smtClean="0"/>
              <a:t>verifica las actividades relativas al proceso de gestión de la entidad, con el fin de determinar el grado de economía, eficiencia y eficacia en el manejo de los recursos y los controles; de los métodos de medición e información sobre el impacto o efecto que producen los bienes y servicios entregados a la ciudadanía o partes interesadas.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13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358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689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14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6F3B-3713-4DB5-8300-74EB76431859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54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8 Rectángulo"/>
          <p:cNvSpPr/>
          <p:nvPr userDrawn="1"/>
        </p:nvSpPr>
        <p:spPr>
          <a:xfrm rot="21342878">
            <a:off x="-46711" y="154042"/>
            <a:ext cx="12382587" cy="6519957"/>
          </a:xfrm>
          <a:prstGeom prst="rect">
            <a:avLst/>
          </a:prstGeom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30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8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50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2" y="274650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4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1" y="2130441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9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2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6" y="440691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6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8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5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1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4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6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4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6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99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A6B5-4166-487F-B20E-362FA0EE6696}" type="datetimeFigureOut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15/10/2014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1" y="635636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1" y="635636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BF3D-CAAC-4571-A468-569EBA84E615}" type="slidenum">
              <a:rPr lang="es-CO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6936" y="-4761"/>
            <a:ext cx="1571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s-CO" sz="1200" b="1" dirty="0">
                <a:solidFill>
                  <a:prstClr val="white"/>
                </a:solidFill>
              </a:rPr>
              <a:t>COSIG </a:t>
            </a:r>
            <a:r>
              <a:rPr lang="es-CO" sz="1200" b="1" dirty="0" smtClean="0">
                <a:solidFill>
                  <a:prstClr val="white"/>
                </a:solidFill>
              </a:rPr>
              <a:t>19. 2014-10-02</a:t>
            </a:r>
            <a:endParaRPr lang="es-CO" sz="1200" b="1" dirty="0">
              <a:solidFill>
                <a:prstClr val="white"/>
              </a:solidFill>
            </a:endParaRPr>
          </a:p>
        </p:txBody>
      </p:sp>
      <p:sp>
        <p:nvSpPr>
          <p:cNvPr id="8" name="8 Rectángulo"/>
          <p:cNvSpPr/>
          <p:nvPr/>
        </p:nvSpPr>
        <p:spPr>
          <a:xfrm rot="21342878">
            <a:off x="-46711" y="154042"/>
            <a:ext cx="12382587" cy="6519957"/>
          </a:xfrm>
          <a:prstGeom prst="rect">
            <a:avLst/>
          </a:prstGeom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800" dirty="0">
              <a:solidFill>
                <a:prstClr val="black"/>
              </a:solidFill>
            </a:endParaRPr>
          </a:p>
        </p:txBody>
      </p:sp>
      <p:pic>
        <p:nvPicPr>
          <p:cNvPr id="12" name="Picture 4" descr="C:\Users\USER\Desktop\LOGO ALCALDIA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21" y="5572155"/>
            <a:ext cx="3524276" cy="1142709"/>
          </a:xfrm>
          <a:prstGeom prst="rect">
            <a:avLst/>
          </a:prstGeom>
          <a:noFill/>
        </p:spPr>
      </p:pic>
      <p:sp>
        <p:nvSpPr>
          <p:cNvPr id="7" name="CuadroTexto 6"/>
          <p:cNvSpPr txBox="1"/>
          <p:nvPr/>
        </p:nvSpPr>
        <p:spPr>
          <a:xfrm>
            <a:off x="9883845" y="6680426"/>
            <a:ext cx="10985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b="1" dirty="0">
                <a:solidFill>
                  <a:prstClr val="white"/>
                </a:solidFill>
              </a:rPr>
              <a:t>Elaboró: Marlo Flórez</a:t>
            </a:r>
          </a:p>
        </p:txBody>
      </p:sp>
      <p:sp>
        <p:nvSpPr>
          <p:cNvPr id="11" name="Rectángulo redondeado 10"/>
          <p:cNvSpPr/>
          <p:nvPr userDrawn="1"/>
        </p:nvSpPr>
        <p:spPr>
          <a:xfrm rot="21283225">
            <a:off x="1626914" y="385534"/>
            <a:ext cx="5127757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prstClr val="white"/>
                </a:solidFill>
              </a:rPr>
              <a:t>EJE TRANSVERSAL 3:</a:t>
            </a:r>
            <a:r>
              <a:rPr lang="es-CO" dirty="0" smtClean="0">
                <a:solidFill>
                  <a:prstClr val="white"/>
                </a:solidFill>
              </a:rPr>
              <a:t> Información y Comunicación</a:t>
            </a:r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3" name="Rectángulo redondeado 12"/>
          <p:cNvSpPr/>
          <p:nvPr userDrawn="1"/>
        </p:nvSpPr>
        <p:spPr>
          <a:xfrm rot="21258631">
            <a:off x="1678913" y="849983"/>
            <a:ext cx="5095268" cy="54518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prstClr val="black"/>
                </a:solidFill>
              </a:rPr>
              <a:t>3.1 Información y Comunicación interna y externa</a:t>
            </a:r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38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 smtClean="0">
                <a:solidFill>
                  <a:schemeClr val="bg1"/>
                </a:solidFill>
                <a:latin typeface="+mn-lt"/>
              </a:rPr>
              <a:t>Eje Transversal 3.</a:t>
            </a:r>
            <a:endParaRPr lang="es-ES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9325437" y="5489443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9325437" y="5820179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9325437" y="6162179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9325437" y="6489575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10273509" y="5489443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10273509" y="5820179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0273509" y="6162179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0273509" y="6489575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33404" y="2998032"/>
            <a:ext cx="2664296" cy="36864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prstClr val="white"/>
                </a:solidFill>
              </a:rPr>
              <a:t>Información y Comunicación Interna:</a:t>
            </a:r>
            <a:r>
              <a:rPr lang="es-CO" sz="1600" dirty="0">
                <a:solidFill>
                  <a:prstClr val="white"/>
                </a:solidFill>
              </a:rPr>
              <a:t> Es el  conjunto de datos que se originan del ejercicio de la función de la entidad y se difunden en su interior, para una </a:t>
            </a:r>
            <a:r>
              <a:rPr lang="es-CO" sz="1600" dirty="0" smtClean="0">
                <a:solidFill>
                  <a:prstClr val="white"/>
                </a:solidFill>
              </a:rPr>
              <a:t>clara identificación </a:t>
            </a:r>
            <a:r>
              <a:rPr lang="es-CO" sz="1600" dirty="0">
                <a:solidFill>
                  <a:prstClr val="white"/>
                </a:solidFill>
              </a:rPr>
              <a:t>de los objetivos, las estrategias, los planes, los programas, los proyectos y la gestión de operaciones hacia los cuales se enfoca el accionar de la </a:t>
            </a:r>
            <a:r>
              <a:rPr lang="es-CO" sz="1600" dirty="0" smtClean="0">
                <a:solidFill>
                  <a:prstClr val="white"/>
                </a:solidFill>
              </a:rPr>
              <a:t>entidad.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3" name="Hexágono 2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1430504" y="2133766"/>
            <a:ext cx="1" cy="8642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1655357" y="2133766"/>
            <a:ext cx="0" cy="86426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50819" y="2761518"/>
            <a:ext cx="11092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78483" y="1743070"/>
            <a:ext cx="2405530" cy="36933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Flujos de comunicación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146150"/>
              </p:ext>
            </p:extLst>
          </p:nvPr>
        </p:nvGraphicFramePr>
        <p:xfrm>
          <a:off x="2996315" y="1314043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8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200688"/>
              </p:ext>
            </p:extLst>
          </p:nvPr>
        </p:nvGraphicFramePr>
        <p:xfrm>
          <a:off x="2996315" y="1314043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Rectángulo 30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>
                <a:solidFill>
                  <a:schemeClr val="bg1"/>
                </a:solidFill>
                <a:latin typeface="+mn-lt"/>
              </a:rPr>
              <a:t>Eje Transversal 3.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437863" y="6024225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9437863" y="6351621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21" name="9 Rectángulo redondeado"/>
          <p:cNvSpPr/>
          <p:nvPr/>
        </p:nvSpPr>
        <p:spPr>
          <a:xfrm>
            <a:off x="10385935" y="6024225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10385935" y="6351621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16" name="4 Rectángulo redondeado"/>
          <p:cNvSpPr/>
          <p:nvPr/>
        </p:nvSpPr>
        <p:spPr>
          <a:xfrm>
            <a:off x="9437863" y="5682225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20" name="8 Rectángulo redondeado"/>
          <p:cNvSpPr/>
          <p:nvPr/>
        </p:nvSpPr>
        <p:spPr>
          <a:xfrm>
            <a:off x="10385935" y="5682225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14" name="3 Rectángulo redondeado"/>
          <p:cNvSpPr/>
          <p:nvPr/>
        </p:nvSpPr>
        <p:spPr>
          <a:xfrm>
            <a:off x="9437863" y="5351489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19" name="7 Rectángulo redondeado"/>
          <p:cNvSpPr/>
          <p:nvPr/>
        </p:nvSpPr>
        <p:spPr>
          <a:xfrm>
            <a:off x="10385935" y="5351489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0" y="1783830"/>
            <a:ext cx="2890563" cy="49884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prstClr val="white"/>
                </a:solidFill>
              </a:rPr>
              <a:t>Información y Comunicación Externa:</a:t>
            </a:r>
            <a:r>
              <a:rPr lang="es-CO" sz="1600" dirty="0">
                <a:solidFill>
                  <a:prstClr val="white"/>
                </a:solidFill>
              </a:rPr>
              <a:t>  </a:t>
            </a:r>
            <a:r>
              <a:rPr lang="es-CO" sz="1600" dirty="0" smtClean="0">
                <a:solidFill>
                  <a:prstClr val="white"/>
                </a:solidFill>
              </a:rPr>
              <a:t>Hace </a:t>
            </a:r>
            <a:r>
              <a:rPr lang="es-CO" sz="1600" dirty="0">
                <a:solidFill>
                  <a:prstClr val="white"/>
                </a:solidFill>
              </a:rPr>
              <a:t>referencia a todos los datos que provienen o son generados por el cliente y/o usuario externo. Es a través de la cual la organización está en contacto directo con la ciudadanía, los proveedores, los contratistas, las entidades reguladoras, las fuentes de financiación y otros organismos; o en contacto indirecto pero que afecta su desempeño, como el ambiente político, las tendencias sociales, las variables económicas, el avance tecnológico, entre </a:t>
            </a:r>
            <a:r>
              <a:rPr lang="es-CO" sz="1600" dirty="0" smtClean="0">
                <a:solidFill>
                  <a:prstClr val="white"/>
                </a:solidFill>
              </a:rPr>
              <a:t>otros.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30" name="Hexágono 29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02964" y="5904305"/>
            <a:ext cx="6130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i="1" dirty="0" smtClean="0">
                <a:solidFill>
                  <a:schemeClr val="bg1"/>
                </a:solidFill>
              </a:rPr>
              <a:t>La </a:t>
            </a:r>
            <a:r>
              <a:rPr lang="es-CO" b="1" i="1" dirty="0">
                <a:solidFill>
                  <a:schemeClr val="bg1"/>
                </a:solidFill>
              </a:rPr>
              <a:t>comunicación es la forma concreta de como se expresa la cotidianidad de la cultura de la </a:t>
            </a:r>
            <a:r>
              <a:rPr lang="es-CO" b="1" i="1" dirty="0" smtClean="0">
                <a:solidFill>
                  <a:schemeClr val="bg1"/>
                </a:solidFill>
              </a:rPr>
              <a:t>entidad.</a:t>
            </a:r>
            <a:endParaRPr lang="es-CO" b="1" i="1" dirty="0">
              <a:solidFill>
                <a:schemeClr val="bg1"/>
              </a:solidFill>
            </a:endParaRPr>
          </a:p>
        </p:txBody>
      </p:sp>
      <p:sp>
        <p:nvSpPr>
          <p:cNvPr id="13" name="3 Llamada rectangular redondeada"/>
          <p:cNvSpPr/>
          <p:nvPr/>
        </p:nvSpPr>
        <p:spPr>
          <a:xfrm>
            <a:off x="4495170" y="225288"/>
            <a:ext cx="7060726" cy="5679018"/>
          </a:xfrm>
          <a:prstGeom prst="wedgeRoundRectCallout">
            <a:avLst>
              <a:gd name="adj1" fmla="val -52762"/>
              <a:gd name="adj2" fmla="val 907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lphaLcParenR"/>
            </a:pPr>
            <a:r>
              <a:rPr lang="es-CO" sz="1400" dirty="0">
                <a:solidFill>
                  <a:prstClr val="black"/>
                </a:solidFill>
              </a:rPr>
              <a:t>a) En el Reglamento del Comité Coordinador del Sistema de Control Interno (C-DE-07) se hace referencia a la Dirección Local de Salud. De acuerdo con el Decreto 726 de 2012, en su artículo 40. se denomina Secretaría de Salud.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CO" sz="1400" dirty="0">
                <a:solidFill>
                  <a:prstClr val="black"/>
                </a:solidFill>
              </a:rPr>
              <a:t>b) La categoría y nivel de desarrollo del municipio debería motivar a formalizar en la estructura organizacional la Oficina de Comunicaciones.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CO" sz="1400" dirty="0">
                <a:solidFill>
                  <a:prstClr val="black"/>
                </a:solidFill>
              </a:rPr>
              <a:t>c) Se cuenta con el Procedimiento de Evaluación del Trámite/Servicio (P-MC-03) y el Procedimiento para la Gestión de PQRS (P-MC-05). Esta pendiente incorporar lo relativo a "Denuncias".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CO" sz="1400" dirty="0">
                <a:solidFill>
                  <a:prstClr val="black"/>
                </a:solidFill>
              </a:rPr>
              <a:t>d) En la auditoría interna se encontraron las siguientes novedades: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No </a:t>
            </a:r>
            <a:r>
              <a:rPr lang="es-CO" sz="1400" dirty="0">
                <a:solidFill>
                  <a:prstClr val="black"/>
                </a:solidFill>
              </a:rPr>
              <a:t>se evidencia los registros de los resultados de respuesta a las peticiones, quejas, reclamos y sugerencias (PA, GS)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No </a:t>
            </a:r>
            <a:r>
              <a:rPr lang="es-CO" sz="1400" dirty="0">
                <a:solidFill>
                  <a:prstClr val="black"/>
                </a:solidFill>
              </a:rPr>
              <a:t>se evidencia registros de las evaluaciones de los servicios o trámites prestados a los clientes (PA)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La </a:t>
            </a:r>
            <a:r>
              <a:rPr lang="es-CO" sz="1400" dirty="0">
                <a:solidFill>
                  <a:prstClr val="black"/>
                </a:solidFill>
              </a:rPr>
              <a:t>Subsecretaria de Cultura no ha implementado el formato Asistencia a eventos con la comunidad (GS)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Las </a:t>
            </a:r>
            <a:r>
              <a:rPr lang="es-CO" sz="1400" dirty="0">
                <a:solidFill>
                  <a:prstClr val="black"/>
                </a:solidFill>
              </a:rPr>
              <a:t>Secretarías de Despacho líderes del proceso no cuentan con los documentos o registros que muestren la identificación de las necesidades y expectativas actuales de los clientes (GT)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No </a:t>
            </a:r>
            <a:r>
              <a:rPr lang="es-CO" sz="1400" dirty="0">
                <a:solidFill>
                  <a:prstClr val="black"/>
                </a:solidFill>
              </a:rPr>
              <a:t>se realiza análisis de los resultados de las PQRS (GT)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No </a:t>
            </a:r>
            <a:r>
              <a:rPr lang="es-CO" sz="1400" dirty="0">
                <a:solidFill>
                  <a:prstClr val="black"/>
                </a:solidFill>
              </a:rPr>
              <a:t>se evidencia el seguimiento de la información relativa a la percepción del cliente correspondiente al año 2014 (DT)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No </a:t>
            </a:r>
            <a:r>
              <a:rPr lang="es-CO" sz="1400" dirty="0">
                <a:solidFill>
                  <a:prstClr val="black"/>
                </a:solidFill>
              </a:rPr>
              <a:t>se evidencia el uso del formato que determina el tamaño de la muestra al momento de realizar la medición (FC)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prstClr val="black"/>
                </a:solidFill>
              </a:rPr>
              <a:t>La </a:t>
            </a:r>
            <a:r>
              <a:rPr lang="es-CO" sz="1400" dirty="0">
                <a:solidFill>
                  <a:prstClr val="black"/>
                </a:solidFill>
              </a:rPr>
              <a:t>entidad no ha determinado disposiciones eficaces para la comunicación con los usuarios (MC)</a:t>
            </a:r>
            <a:endParaRPr lang="es-CO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1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0" grpId="0" animBg="1"/>
      <p:bldP spid="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>
                <a:solidFill>
                  <a:schemeClr val="bg1"/>
                </a:solidFill>
                <a:latin typeface="+mn-lt"/>
              </a:rPr>
              <a:t>Eje Transversal 3.</a:t>
            </a:r>
          </a:p>
        </p:txBody>
      </p:sp>
      <p:sp>
        <p:nvSpPr>
          <p:cNvPr id="14" name="3 Rectángulo redondeado"/>
          <p:cNvSpPr/>
          <p:nvPr/>
        </p:nvSpPr>
        <p:spPr>
          <a:xfrm>
            <a:off x="9322688" y="5482176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16" name="4 Rectángulo redondeado"/>
          <p:cNvSpPr/>
          <p:nvPr/>
        </p:nvSpPr>
        <p:spPr>
          <a:xfrm>
            <a:off x="9322688" y="5812912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322688" y="6154912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9322688" y="6482308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19" name="7 Rectángulo redondeado"/>
          <p:cNvSpPr/>
          <p:nvPr/>
        </p:nvSpPr>
        <p:spPr>
          <a:xfrm>
            <a:off x="10270760" y="5482176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20" name="8 Rectángulo redondeado"/>
          <p:cNvSpPr/>
          <p:nvPr/>
        </p:nvSpPr>
        <p:spPr>
          <a:xfrm>
            <a:off x="10270760" y="5812912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21" name="9 Rectángulo redondeado"/>
          <p:cNvSpPr/>
          <p:nvPr/>
        </p:nvSpPr>
        <p:spPr>
          <a:xfrm>
            <a:off x="10270760" y="6154912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10270760" y="6482308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144285" y="1828800"/>
            <a:ext cx="2664296" cy="49392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prstClr val="white"/>
                </a:solidFill>
              </a:rPr>
              <a:t>La </a:t>
            </a:r>
            <a:r>
              <a:rPr lang="es-CO" sz="1600" dirty="0">
                <a:solidFill>
                  <a:prstClr val="white"/>
                </a:solidFill>
              </a:rPr>
              <a:t>administración de las quejas y reclamos constituye un medio de información directo de la entidad con la ciudadanía y las partes interesadas, permitiendo registrar, clasificar y realizar seguimiento al grado de cumplimiento de los intereses de los beneficiarios; estas son fuente de información sobre los incumplimientos institucionales y a través de éstos se puede conocer su origen, alcance, gravedad, impacto y </a:t>
            </a:r>
            <a:r>
              <a:rPr lang="es-CO" sz="1600" dirty="0" smtClean="0">
                <a:solidFill>
                  <a:prstClr val="white"/>
                </a:solidFill>
              </a:rPr>
              <a:t>frecuencia.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5" name="Hexágono 24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graphicFrame>
        <p:nvGraphicFramePr>
          <p:cNvPr id="2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21077"/>
              </p:ext>
            </p:extLst>
          </p:nvPr>
        </p:nvGraphicFramePr>
        <p:xfrm>
          <a:off x="2981324" y="1648776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3 Llamada rectangular redondeada"/>
          <p:cNvSpPr/>
          <p:nvPr/>
        </p:nvSpPr>
        <p:spPr>
          <a:xfrm>
            <a:off x="5711687" y="159026"/>
            <a:ext cx="6573078" cy="6609034"/>
          </a:xfrm>
          <a:prstGeom prst="wedgeRoundRectCallout">
            <a:avLst>
              <a:gd name="adj1" fmla="val -57196"/>
              <a:gd name="adj2" fmla="val 842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dispone de la carpeta del SIG donde se puede consultar los diferentes documentos de importancia para el funcionamiento y gestión de la Administración.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todas las sedes están en red.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dispone de los procedimientos para el Control de los Documentos (P-GI-01), para el Control de los Registros (P-GI-02), para la administración de documentos del SIG (P-GI-07) y de Gestión de la Información Estadística (P-DE-07)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En </a:t>
            </a:r>
            <a:r>
              <a:rPr lang="es-CO" sz="1600" dirty="0">
                <a:solidFill>
                  <a:prstClr val="black"/>
                </a:solidFill>
              </a:rPr>
              <a:t>la auditoría interna se encontraron las siguientes novedades: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tiene control de los documentos del SIG (AA, MC)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realiza una actualización ni revisión al procedimiento documentado (VC)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tiene documentados formatos que son utilizados para evidenciar las actividades del procedimiento (VC)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evidencian actualizadas en el SIG las hojas de vida de trámites y servicios (AR, GR)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evidencia  un procedimiento documentado para el cumplimiento de la legalización de los contratos (GC) y el procedimiento para el control de los equipos de seguimiento y medición (GR)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evidencia la  existencia de los manuales de interventoría y de contratación desactualizados (GC)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No </a:t>
            </a:r>
            <a:r>
              <a:rPr lang="es-CO" sz="1600" dirty="0">
                <a:solidFill>
                  <a:prstClr val="black"/>
                </a:solidFill>
              </a:rPr>
              <a:t>se lleva  el procedimiento documentado para el almacenamiento, protección y recuperación de los registros (GJ)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2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>
                <a:solidFill>
                  <a:schemeClr val="bg1"/>
                </a:solidFill>
                <a:latin typeface="+mn-lt"/>
              </a:rPr>
              <a:t>Eje Transversal 3.</a:t>
            </a:r>
          </a:p>
        </p:txBody>
      </p:sp>
      <p:sp>
        <p:nvSpPr>
          <p:cNvPr id="14" name="3 Rectángulo redondeado"/>
          <p:cNvSpPr/>
          <p:nvPr/>
        </p:nvSpPr>
        <p:spPr>
          <a:xfrm>
            <a:off x="9322688" y="5482176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16" name="4 Rectángulo redondeado"/>
          <p:cNvSpPr/>
          <p:nvPr/>
        </p:nvSpPr>
        <p:spPr>
          <a:xfrm>
            <a:off x="9322688" y="5812912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322688" y="6154912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9322688" y="6482308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19" name="7 Rectángulo redondeado"/>
          <p:cNvSpPr/>
          <p:nvPr/>
        </p:nvSpPr>
        <p:spPr>
          <a:xfrm>
            <a:off x="10270760" y="5482176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20" name="8 Rectángulo redondeado"/>
          <p:cNvSpPr/>
          <p:nvPr/>
        </p:nvSpPr>
        <p:spPr>
          <a:xfrm>
            <a:off x="10270760" y="5812912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21" name="9 Rectángulo redondeado"/>
          <p:cNvSpPr/>
          <p:nvPr/>
        </p:nvSpPr>
        <p:spPr>
          <a:xfrm>
            <a:off x="10270760" y="6154912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10270760" y="6482308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144285" y="1828800"/>
            <a:ext cx="2664296" cy="49392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prstClr val="white"/>
                </a:solidFill>
              </a:rPr>
              <a:t>La </a:t>
            </a:r>
            <a:r>
              <a:rPr lang="es-CO" sz="1600" dirty="0">
                <a:solidFill>
                  <a:prstClr val="white"/>
                </a:solidFill>
              </a:rPr>
              <a:t>administración de las quejas y reclamos constituye un medio de información directo de la entidad con la ciudadanía y las partes interesadas, permitiendo registrar, clasificar y realizar seguimiento al grado de cumplimiento de los intereses de los beneficiarios; estas son fuente de información sobre los incumplimientos institucionales y a través de éstos se puede conocer su origen, alcance, gravedad, impacto y </a:t>
            </a:r>
            <a:r>
              <a:rPr lang="es-CO" sz="1600" dirty="0" smtClean="0">
                <a:solidFill>
                  <a:prstClr val="white"/>
                </a:solidFill>
              </a:rPr>
              <a:t>frecuencia.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5" name="Hexágono 24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graphicFrame>
        <p:nvGraphicFramePr>
          <p:cNvPr id="27" name="1 Gráfico"/>
          <p:cNvGraphicFramePr>
            <a:graphicFrameLocks/>
          </p:cNvGraphicFramePr>
          <p:nvPr/>
        </p:nvGraphicFramePr>
        <p:xfrm>
          <a:off x="2981324" y="1648776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3 Llamada rectangular redondeada"/>
          <p:cNvSpPr/>
          <p:nvPr/>
        </p:nvSpPr>
        <p:spPr>
          <a:xfrm>
            <a:off x="6786380" y="2126080"/>
            <a:ext cx="5405620" cy="1302920"/>
          </a:xfrm>
          <a:prstGeom prst="wedgeRoundRectCallout">
            <a:avLst>
              <a:gd name="adj1" fmla="val -57196"/>
              <a:gd name="adj2" fmla="val 842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dispone del Procedimiento para la Rendición de Cuentas (P-DE-06</a:t>
            </a:r>
            <a:r>
              <a:rPr lang="es-CO" sz="1600" dirty="0" smtClean="0">
                <a:solidFill>
                  <a:prstClr val="black"/>
                </a:solidFill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El informe se encuentra publicado en la carpet</a:t>
            </a:r>
            <a:r>
              <a:rPr lang="es-CO" sz="1600" dirty="0" smtClean="0">
                <a:solidFill>
                  <a:prstClr val="black"/>
                </a:solidFill>
              </a:rPr>
              <a:t>a Registros del SGI y en la página web del municipio.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5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>
                <a:solidFill>
                  <a:schemeClr val="bg1"/>
                </a:solidFill>
                <a:latin typeface="+mn-lt"/>
              </a:rPr>
              <a:t>Eje Transversal 3.</a:t>
            </a:r>
          </a:p>
        </p:txBody>
      </p:sp>
      <p:sp>
        <p:nvSpPr>
          <p:cNvPr id="14" name="3 Rectángulo redondeado"/>
          <p:cNvSpPr/>
          <p:nvPr/>
        </p:nvSpPr>
        <p:spPr>
          <a:xfrm>
            <a:off x="9322688" y="5482176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16" name="4 Rectángulo redondeado"/>
          <p:cNvSpPr/>
          <p:nvPr/>
        </p:nvSpPr>
        <p:spPr>
          <a:xfrm>
            <a:off x="9322688" y="5812912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322688" y="6154912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9322688" y="6482308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19" name="7 Rectángulo redondeado"/>
          <p:cNvSpPr/>
          <p:nvPr/>
        </p:nvSpPr>
        <p:spPr>
          <a:xfrm>
            <a:off x="10270760" y="5482176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20" name="8 Rectángulo redondeado"/>
          <p:cNvSpPr/>
          <p:nvPr/>
        </p:nvSpPr>
        <p:spPr>
          <a:xfrm>
            <a:off x="10270760" y="5812912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21" name="9 Rectángulo redondeado"/>
          <p:cNvSpPr/>
          <p:nvPr/>
        </p:nvSpPr>
        <p:spPr>
          <a:xfrm>
            <a:off x="10270760" y="6154912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10270760" y="6482308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144285" y="1828800"/>
            <a:ext cx="2664296" cy="49392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prstClr val="white"/>
                </a:solidFill>
              </a:rPr>
              <a:t>La </a:t>
            </a:r>
            <a:r>
              <a:rPr lang="es-CO" sz="1600" dirty="0">
                <a:solidFill>
                  <a:prstClr val="white"/>
                </a:solidFill>
              </a:rPr>
              <a:t>administración de las quejas y reclamos constituye un medio de información directo de la entidad con la ciudadanía y las partes interesadas, permitiendo registrar, clasificar y realizar seguimiento al grado de cumplimiento de los intereses de los beneficiarios; estas son fuente de información sobre los incumplimientos institucionales y a través de éstos se puede conocer su origen, alcance, gravedad, impacto y </a:t>
            </a:r>
            <a:r>
              <a:rPr lang="es-CO" sz="1600" dirty="0" smtClean="0">
                <a:solidFill>
                  <a:prstClr val="white"/>
                </a:solidFill>
              </a:rPr>
              <a:t>frecuencia.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5" name="Hexágono 24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graphicFrame>
        <p:nvGraphicFramePr>
          <p:cNvPr id="27" name="1 Gráfico"/>
          <p:cNvGraphicFramePr>
            <a:graphicFrameLocks/>
          </p:cNvGraphicFramePr>
          <p:nvPr/>
        </p:nvGraphicFramePr>
        <p:xfrm>
          <a:off x="2981324" y="1648776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3 Llamada rectangular redondeada"/>
          <p:cNvSpPr/>
          <p:nvPr/>
        </p:nvSpPr>
        <p:spPr>
          <a:xfrm>
            <a:off x="1750555" y="2544416"/>
            <a:ext cx="5591150" cy="2506405"/>
          </a:xfrm>
          <a:prstGeom prst="wedgeRoundRectCallout">
            <a:avLst>
              <a:gd name="adj1" fmla="val 56100"/>
              <a:gd name="adj2" fmla="val 1061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dispone de las Tablas de retención documental (D-GI-04)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En </a:t>
            </a:r>
            <a:r>
              <a:rPr lang="es-CO" sz="1600" dirty="0">
                <a:solidFill>
                  <a:prstClr val="black"/>
                </a:solidFill>
              </a:rPr>
              <a:t>la auditoría interna se encontraron las siguientes novedades: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La </a:t>
            </a:r>
            <a:r>
              <a:rPr lang="es-CO" sz="1600" dirty="0">
                <a:solidFill>
                  <a:prstClr val="black"/>
                </a:solidFill>
              </a:rPr>
              <a:t>Tabla de Retención Documental se encuentra desactualizada e ilegible en algunas partes del documento (GI)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1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8454452" y="5351489"/>
            <a:ext cx="3737548" cy="15065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1981200" y="-16"/>
            <a:ext cx="8229600" cy="857248"/>
          </a:xfrm>
        </p:spPr>
        <p:txBody>
          <a:bodyPr>
            <a:normAutofit/>
          </a:bodyPr>
          <a:lstStyle/>
          <a:p>
            <a:pPr algn="r"/>
            <a:r>
              <a:rPr lang="es-ES" sz="2400" b="1" dirty="0">
                <a:solidFill>
                  <a:schemeClr val="bg1"/>
                </a:solidFill>
                <a:latin typeface="+mn-lt"/>
              </a:rPr>
              <a:t>Diagnóstico MECI 2014</a:t>
            </a:r>
            <a:br>
              <a:rPr lang="es-ES" sz="2400" b="1" dirty="0">
                <a:solidFill>
                  <a:schemeClr val="bg1"/>
                </a:solidFill>
                <a:latin typeface="+mn-lt"/>
              </a:rPr>
            </a:br>
            <a:r>
              <a:rPr lang="es-ES" sz="2400" b="1" dirty="0">
                <a:solidFill>
                  <a:schemeClr val="bg1"/>
                </a:solidFill>
                <a:latin typeface="+mn-lt"/>
              </a:rPr>
              <a:t>Eje Transversal 3.</a:t>
            </a:r>
          </a:p>
        </p:txBody>
      </p:sp>
      <p:sp>
        <p:nvSpPr>
          <p:cNvPr id="14" name="3 Rectángulo redondeado"/>
          <p:cNvSpPr/>
          <p:nvPr/>
        </p:nvSpPr>
        <p:spPr>
          <a:xfrm>
            <a:off x="9322688" y="5482176"/>
            <a:ext cx="885363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0%-25%</a:t>
            </a:r>
          </a:p>
        </p:txBody>
      </p:sp>
      <p:sp>
        <p:nvSpPr>
          <p:cNvPr id="16" name="4 Rectángulo redondeado"/>
          <p:cNvSpPr/>
          <p:nvPr/>
        </p:nvSpPr>
        <p:spPr>
          <a:xfrm>
            <a:off x="9322688" y="5812912"/>
            <a:ext cx="885363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26%-50%</a:t>
            </a:r>
          </a:p>
        </p:txBody>
      </p:sp>
      <p:sp>
        <p:nvSpPr>
          <p:cNvPr id="17" name="5 Rectángulo redondeado"/>
          <p:cNvSpPr/>
          <p:nvPr/>
        </p:nvSpPr>
        <p:spPr>
          <a:xfrm>
            <a:off x="9322688" y="6154912"/>
            <a:ext cx="885363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51% - 75%</a:t>
            </a:r>
          </a:p>
        </p:txBody>
      </p:sp>
      <p:sp>
        <p:nvSpPr>
          <p:cNvPr id="18" name="6 Rectángulo redondeado"/>
          <p:cNvSpPr/>
          <p:nvPr/>
        </p:nvSpPr>
        <p:spPr>
          <a:xfrm>
            <a:off x="9322688" y="6482308"/>
            <a:ext cx="885363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76% - 100%</a:t>
            </a:r>
          </a:p>
        </p:txBody>
      </p:sp>
      <p:sp>
        <p:nvSpPr>
          <p:cNvPr id="19" name="7 Rectángulo redondeado"/>
          <p:cNvSpPr/>
          <p:nvPr/>
        </p:nvSpPr>
        <p:spPr>
          <a:xfrm>
            <a:off x="10270760" y="5482176"/>
            <a:ext cx="1800000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No existe</a:t>
            </a:r>
          </a:p>
        </p:txBody>
      </p:sp>
      <p:sp>
        <p:nvSpPr>
          <p:cNvPr id="20" name="8 Rectángulo redondeado"/>
          <p:cNvSpPr/>
          <p:nvPr/>
        </p:nvSpPr>
        <p:spPr>
          <a:xfrm>
            <a:off x="10270760" y="5812912"/>
            <a:ext cx="180000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Se encuentra en proceso</a:t>
            </a:r>
          </a:p>
        </p:txBody>
      </p:sp>
      <p:sp>
        <p:nvSpPr>
          <p:cNvPr id="21" name="9 Rectángulo redondeado"/>
          <p:cNvSpPr/>
          <p:nvPr/>
        </p:nvSpPr>
        <p:spPr>
          <a:xfrm>
            <a:off x="10270760" y="6154912"/>
            <a:ext cx="180000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Está documentado</a:t>
            </a:r>
          </a:p>
        </p:txBody>
      </p:sp>
      <p:sp>
        <p:nvSpPr>
          <p:cNvPr id="22" name="10 Rectángulo redondeado"/>
          <p:cNvSpPr/>
          <p:nvPr/>
        </p:nvSpPr>
        <p:spPr>
          <a:xfrm>
            <a:off x="10270760" y="6482308"/>
            <a:ext cx="180000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prstClr val="black"/>
                </a:solidFill>
              </a:rPr>
              <a:t>Evaluado/Revisado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144285" y="1828800"/>
            <a:ext cx="2664296" cy="49392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prstClr val="white"/>
                </a:solidFill>
              </a:rPr>
              <a:t>La </a:t>
            </a:r>
            <a:r>
              <a:rPr lang="es-CO" sz="1600" dirty="0">
                <a:solidFill>
                  <a:prstClr val="white"/>
                </a:solidFill>
              </a:rPr>
              <a:t>administración de las quejas y reclamos constituye un medio de información directo de la entidad con la ciudadanía y las partes interesadas, permitiendo registrar, clasificar y realizar seguimiento al grado de cumplimiento de los intereses de los beneficiarios; estas son fuente de información sobre los incumplimientos institucionales y a través de éstos se puede conocer su origen, alcance, gravedad, impacto y </a:t>
            </a:r>
            <a:r>
              <a:rPr lang="es-CO" sz="1600" dirty="0" smtClean="0">
                <a:solidFill>
                  <a:prstClr val="white"/>
                </a:solidFill>
              </a:rPr>
              <a:t>frecuencia.</a:t>
            </a:r>
            <a:endParaRPr lang="es-CO" sz="1600" dirty="0">
              <a:solidFill>
                <a:prstClr val="white"/>
              </a:solidFill>
            </a:endParaRPr>
          </a:p>
        </p:txBody>
      </p:sp>
      <p:sp>
        <p:nvSpPr>
          <p:cNvPr id="25" name="Hexágono 24"/>
          <p:cNvSpPr/>
          <p:nvPr/>
        </p:nvSpPr>
        <p:spPr>
          <a:xfrm>
            <a:off x="10323226" y="-16"/>
            <a:ext cx="1520434" cy="1214204"/>
          </a:xfrm>
          <a:prstGeom prst="hexago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bg1"/>
                </a:solidFill>
              </a:rPr>
              <a:t>Mejorar </a:t>
            </a:r>
            <a:r>
              <a:rPr lang="es-CO" sz="1200" b="1" dirty="0">
                <a:solidFill>
                  <a:schemeClr val="bg1"/>
                </a:solidFill>
              </a:rPr>
              <a:t>la transparencia frente a la ciudadanía</a:t>
            </a:r>
          </a:p>
        </p:txBody>
      </p:sp>
      <p:graphicFrame>
        <p:nvGraphicFramePr>
          <p:cNvPr id="27" name="1 Gráfico"/>
          <p:cNvGraphicFramePr>
            <a:graphicFrameLocks/>
          </p:cNvGraphicFramePr>
          <p:nvPr/>
        </p:nvGraphicFramePr>
        <p:xfrm>
          <a:off x="2981324" y="1648776"/>
          <a:ext cx="7796604" cy="4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3 Llamada rectangular redondeada"/>
          <p:cNvSpPr/>
          <p:nvPr/>
        </p:nvSpPr>
        <p:spPr>
          <a:xfrm>
            <a:off x="2691458" y="1828800"/>
            <a:ext cx="5591150" cy="3252659"/>
          </a:xfrm>
          <a:prstGeom prst="wedgeRoundRectCallout">
            <a:avLst>
              <a:gd name="adj1" fmla="val 60129"/>
              <a:gd name="adj2" fmla="val 814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Se </a:t>
            </a:r>
            <a:r>
              <a:rPr lang="es-CO" sz="1600" dirty="0">
                <a:solidFill>
                  <a:prstClr val="black"/>
                </a:solidFill>
              </a:rPr>
              <a:t>dispone de la Política de Comunicación Pública (D-PC-02), de la Caracterización del Proceso Comunicaciones (D-PC-01) y de los procedimientos de Difusión de Información Interna y Externa (P-PC-01) y de comunicación para la movilización (P-PC-02)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Está </a:t>
            </a:r>
            <a:r>
              <a:rPr lang="es-CO" sz="1600" dirty="0">
                <a:solidFill>
                  <a:prstClr val="black"/>
                </a:solidFill>
              </a:rPr>
              <a:t>pendiente la asignación de carteleras institucionales para el SIG.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600" dirty="0" smtClean="0">
                <a:solidFill>
                  <a:prstClr val="black"/>
                </a:solidFill>
              </a:rPr>
              <a:t>En </a:t>
            </a:r>
            <a:r>
              <a:rPr lang="es-CO" sz="1600" dirty="0">
                <a:solidFill>
                  <a:prstClr val="black"/>
                </a:solidFill>
              </a:rPr>
              <a:t>la auditoría interna se encontraron las siguientes novedades: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 smtClean="0">
                <a:solidFill>
                  <a:prstClr val="black"/>
                </a:solidFill>
              </a:rPr>
              <a:t>En </a:t>
            </a:r>
            <a:r>
              <a:rPr lang="es-CO" sz="1600" dirty="0">
                <a:solidFill>
                  <a:prstClr val="black"/>
                </a:solidFill>
              </a:rPr>
              <a:t>el control de documentos no se encuentra actualizado en el SIG, el documento "Política de Comunicación Pública".</a:t>
            </a:r>
            <a:endParaRPr lang="es-E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5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3" grpId="0" animBg="1"/>
    </p:bldLst>
  </p:timing>
</p:sld>
</file>

<file path=ppt/theme/theme1.xml><?xml version="1.0" encoding="utf-8"?>
<a:theme xmlns:a="http://schemas.openxmlformats.org/drawingml/2006/main" name="PLANTILLA PPT ALCALDIA DE BELL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1519</Words>
  <Application>Microsoft Office PowerPoint</Application>
  <PresentationFormat>Panorámica</PresentationFormat>
  <Paragraphs>115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PLANTILLA PPT ALCALDIA DE BELLO</vt:lpstr>
      <vt:lpstr>Diagnóstico MECI 2014 Eje Transversal 3.</vt:lpstr>
      <vt:lpstr>Diagnóstico MECI 2014 Eje Transversal 3.</vt:lpstr>
      <vt:lpstr>Diagnóstico MECI 2014 Eje Transversal 3.</vt:lpstr>
      <vt:lpstr>Diagnóstico MECI 2014 Eje Transversal 3.</vt:lpstr>
      <vt:lpstr>Diagnóstico MECI 2014 Eje Transversal 3.</vt:lpstr>
      <vt:lpstr>Diagnóstico MECI 2014 Eje Transversal 3.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MECI 2014 Elemento 2.1.1</dc:title>
  <dc:creator>Marlo Florez</dc:creator>
  <cp:lastModifiedBy>Marlo Florez</cp:lastModifiedBy>
  <cp:revision>62</cp:revision>
  <dcterms:created xsi:type="dcterms:W3CDTF">2014-09-25T05:24:29Z</dcterms:created>
  <dcterms:modified xsi:type="dcterms:W3CDTF">2014-10-16T06:54:46Z</dcterms:modified>
</cp:coreProperties>
</file>